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85FC8-6ED5-45B4-ABDC-867683FBF057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8A29C22-8927-4A84-A82F-985459ED0B60}">
      <dgm:prSet/>
      <dgm:spPr/>
      <dgm:t>
        <a:bodyPr/>
        <a:lstStyle/>
        <a:p>
          <a:r>
            <a:rPr lang="en-US" u="sng" dirty="0"/>
            <a:t>HEAT CRAMPS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muscle spasms that result from loss of large amount of salt and water through exercise. </a:t>
          </a:r>
          <a:r>
            <a:rPr lang="en-US" b="1" dirty="0"/>
            <a:t>Heat cramps</a:t>
          </a:r>
          <a:r>
            <a:rPr lang="en-US" dirty="0"/>
            <a:t> are associated with </a:t>
          </a:r>
          <a:r>
            <a:rPr lang="en-US" b="1" dirty="0"/>
            <a:t>cramping</a:t>
          </a:r>
          <a:r>
            <a:rPr lang="en-US" dirty="0"/>
            <a:t> in the abdomen, arms and calves. This can be caused by inadequate consumption of fluids or electrolytes.</a:t>
          </a:r>
        </a:p>
      </dgm:t>
    </dgm:pt>
    <dgm:pt modelId="{94805B5F-FE76-47E3-95FA-F1FE56FC005A}" type="parTrans" cxnId="{65AD2141-C76B-4103-9441-799682B8DA18}">
      <dgm:prSet/>
      <dgm:spPr/>
      <dgm:t>
        <a:bodyPr/>
        <a:lstStyle/>
        <a:p>
          <a:endParaRPr lang="en-US"/>
        </a:p>
      </dgm:t>
    </dgm:pt>
    <dgm:pt modelId="{7BE89FAA-F2BB-440B-B665-73AAF4CD87D8}" type="sibTrans" cxnId="{65AD2141-C76B-4103-9441-799682B8DA18}">
      <dgm:prSet/>
      <dgm:spPr/>
      <dgm:t>
        <a:bodyPr/>
        <a:lstStyle/>
        <a:p>
          <a:endParaRPr lang="en-US"/>
        </a:p>
      </dgm:t>
    </dgm:pt>
    <dgm:pt modelId="{9FBD118E-C088-4305-870B-BC22D47ECA5B}">
      <dgm:prSet/>
      <dgm:spPr/>
      <dgm:t>
        <a:bodyPr/>
        <a:lstStyle/>
        <a:p>
          <a:r>
            <a:rPr lang="en-US" u="sng" dirty="0"/>
            <a:t>HEAT EXHAUSTION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a condition whose symptoms may include heavy sweating and a rapid pulse, a result of your body overheating. It's one of three </a:t>
          </a:r>
          <a:r>
            <a:rPr lang="en-US" b="1" dirty="0"/>
            <a:t>heat</a:t>
          </a:r>
          <a:r>
            <a:rPr lang="en-US" dirty="0"/>
            <a:t>-related syndromes, with </a:t>
          </a:r>
          <a:r>
            <a:rPr lang="en-US" b="1" dirty="0"/>
            <a:t>heat</a:t>
          </a:r>
          <a:r>
            <a:rPr lang="en-US" dirty="0"/>
            <a:t> cramps being the mildest and </a:t>
          </a:r>
          <a:r>
            <a:rPr lang="en-US" b="1" dirty="0"/>
            <a:t>heatstroke</a:t>
          </a:r>
          <a:r>
            <a:rPr lang="en-US" dirty="0"/>
            <a:t> being the most severe &amp; it is preventable</a:t>
          </a:r>
        </a:p>
      </dgm:t>
    </dgm:pt>
    <dgm:pt modelId="{1832D705-743B-405F-86D9-B68CAA5DA55D}" type="parTrans" cxnId="{F04D2DDC-9D0C-4628-902D-6C3A8F451752}">
      <dgm:prSet/>
      <dgm:spPr/>
      <dgm:t>
        <a:bodyPr/>
        <a:lstStyle/>
        <a:p>
          <a:endParaRPr lang="en-US"/>
        </a:p>
      </dgm:t>
    </dgm:pt>
    <dgm:pt modelId="{96A20CDB-3E54-4B0C-B148-4B72A9ADB36F}" type="sibTrans" cxnId="{F04D2DDC-9D0C-4628-902D-6C3A8F451752}">
      <dgm:prSet/>
      <dgm:spPr/>
      <dgm:t>
        <a:bodyPr/>
        <a:lstStyle/>
        <a:p>
          <a:endParaRPr lang="en-US"/>
        </a:p>
      </dgm:t>
    </dgm:pt>
    <dgm:pt modelId="{CD40C860-C4C3-41BB-BEDC-9F16C1F9BA63}">
      <dgm:prSet/>
      <dgm:spPr/>
      <dgm:t>
        <a:bodyPr/>
        <a:lstStyle/>
        <a:p>
          <a:r>
            <a:rPr lang="en-US" u="sng" dirty="0"/>
            <a:t>HEAT STROKE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a condition marked by fever and often by unconsciousness, caused by failure of the body's temperature-regulating mechanism when exposed to excessively high temperatures.</a:t>
          </a:r>
        </a:p>
      </dgm:t>
    </dgm:pt>
    <dgm:pt modelId="{DC682EED-E78B-47A9-A2C9-6C224E94A647}" type="parTrans" cxnId="{576BA9D0-1D96-4BC4-B3C7-B23B3FE9F710}">
      <dgm:prSet/>
      <dgm:spPr/>
      <dgm:t>
        <a:bodyPr/>
        <a:lstStyle/>
        <a:p>
          <a:endParaRPr lang="en-US"/>
        </a:p>
      </dgm:t>
    </dgm:pt>
    <dgm:pt modelId="{52E169E7-9BCC-4404-8F7A-0D90D7C5A33A}" type="sibTrans" cxnId="{576BA9D0-1D96-4BC4-B3C7-B23B3FE9F710}">
      <dgm:prSet/>
      <dgm:spPr/>
      <dgm:t>
        <a:bodyPr/>
        <a:lstStyle/>
        <a:p>
          <a:endParaRPr lang="en-US"/>
        </a:p>
      </dgm:t>
    </dgm:pt>
    <dgm:pt modelId="{3C6C4E74-B24A-4A36-B4AC-D2248F49C0E3}" type="pres">
      <dgm:prSet presAssocID="{6CD85FC8-6ED5-45B4-ABDC-867683FBF057}" presName="vert0" presStyleCnt="0">
        <dgm:presLayoutVars>
          <dgm:dir/>
          <dgm:animOne val="branch"/>
          <dgm:animLvl val="lvl"/>
        </dgm:presLayoutVars>
      </dgm:prSet>
      <dgm:spPr/>
    </dgm:pt>
    <dgm:pt modelId="{6F88DFD3-52B3-45B5-9EA9-FD6B725C65F8}" type="pres">
      <dgm:prSet presAssocID="{18A29C22-8927-4A84-A82F-985459ED0B60}" presName="thickLine" presStyleLbl="alignNode1" presStyleIdx="0" presStyleCnt="3"/>
      <dgm:spPr/>
    </dgm:pt>
    <dgm:pt modelId="{C5B2BA35-1005-4D6D-B618-197E9930144F}" type="pres">
      <dgm:prSet presAssocID="{18A29C22-8927-4A84-A82F-985459ED0B60}" presName="horz1" presStyleCnt="0"/>
      <dgm:spPr/>
    </dgm:pt>
    <dgm:pt modelId="{D12C15C4-50BD-4167-9496-E3D6E2ADAB55}" type="pres">
      <dgm:prSet presAssocID="{18A29C22-8927-4A84-A82F-985459ED0B60}" presName="tx1" presStyleLbl="revTx" presStyleIdx="0" presStyleCnt="3"/>
      <dgm:spPr/>
    </dgm:pt>
    <dgm:pt modelId="{785350D6-29E7-4B26-B48E-E3380D2934F2}" type="pres">
      <dgm:prSet presAssocID="{18A29C22-8927-4A84-A82F-985459ED0B60}" presName="vert1" presStyleCnt="0"/>
      <dgm:spPr/>
    </dgm:pt>
    <dgm:pt modelId="{916F7EB8-31C7-4C7A-A186-178B8B4A4EF6}" type="pres">
      <dgm:prSet presAssocID="{9FBD118E-C088-4305-870B-BC22D47ECA5B}" presName="thickLine" presStyleLbl="alignNode1" presStyleIdx="1" presStyleCnt="3"/>
      <dgm:spPr/>
    </dgm:pt>
    <dgm:pt modelId="{9E655354-05F7-483D-8864-147237447C93}" type="pres">
      <dgm:prSet presAssocID="{9FBD118E-C088-4305-870B-BC22D47ECA5B}" presName="horz1" presStyleCnt="0"/>
      <dgm:spPr/>
    </dgm:pt>
    <dgm:pt modelId="{954CA1F8-BCA2-4889-8D4A-BB5EDEC0F693}" type="pres">
      <dgm:prSet presAssocID="{9FBD118E-C088-4305-870B-BC22D47ECA5B}" presName="tx1" presStyleLbl="revTx" presStyleIdx="1" presStyleCnt="3"/>
      <dgm:spPr/>
    </dgm:pt>
    <dgm:pt modelId="{0D9A4661-7CE6-43D0-B2F8-B2CB48A403B3}" type="pres">
      <dgm:prSet presAssocID="{9FBD118E-C088-4305-870B-BC22D47ECA5B}" presName="vert1" presStyleCnt="0"/>
      <dgm:spPr/>
    </dgm:pt>
    <dgm:pt modelId="{7DA1DD6B-22A0-439D-861A-6A3BD2ACDF04}" type="pres">
      <dgm:prSet presAssocID="{CD40C860-C4C3-41BB-BEDC-9F16C1F9BA63}" presName="thickLine" presStyleLbl="alignNode1" presStyleIdx="2" presStyleCnt="3"/>
      <dgm:spPr/>
    </dgm:pt>
    <dgm:pt modelId="{33FFA387-6DD6-46EB-912D-4E38470CD851}" type="pres">
      <dgm:prSet presAssocID="{CD40C860-C4C3-41BB-BEDC-9F16C1F9BA63}" presName="horz1" presStyleCnt="0"/>
      <dgm:spPr/>
    </dgm:pt>
    <dgm:pt modelId="{F6F110E2-2756-4A00-8E89-C3D17285A17A}" type="pres">
      <dgm:prSet presAssocID="{CD40C860-C4C3-41BB-BEDC-9F16C1F9BA63}" presName="tx1" presStyleLbl="revTx" presStyleIdx="2" presStyleCnt="3"/>
      <dgm:spPr/>
    </dgm:pt>
    <dgm:pt modelId="{783F71AD-D1A6-4AC2-BBAD-02E4E81B49DC}" type="pres">
      <dgm:prSet presAssocID="{CD40C860-C4C3-41BB-BEDC-9F16C1F9BA63}" presName="vert1" presStyleCnt="0"/>
      <dgm:spPr/>
    </dgm:pt>
  </dgm:ptLst>
  <dgm:cxnLst>
    <dgm:cxn modelId="{EC8DEC0C-0888-4BD9-81B1-96C509B2FEF7}" type="presOf" srcId="{18A29C22-8927-4A84-A82F-985459ED0B60}" destId="{D12C15C4-50BD-4167-9496-E3D6E2ADAB55}" srcOrd="0" destOrd="0" presId="urn:microsoft.com/office/officeart/2008/layout/LinedList"/>
    <dgm:cxn modelId="{65AD2141-C76B-4103-9441-799682B8DA18}" srcId="{6CD85FC8-6ED5-45B4-ABDC-867683FBF057}" destId="{18A29C22-8927-4A84-A82F-985459ED0B60}" srcOrd="0" destOrd="0" parTransId="{94805B5F-FE76-47E3-95FA-F1FE56FC005A}" sibTransId="{7BE89FAA-F2BB-440B-B665-73AAF4CD87D8}"/>
    <dgm:cxn modelId="{6B292977-FE29-482D-9157-CA6FFAA92E9B}" type="presOf" srcId="{CD40C860-C4C3-41BB-BEDC-9F16C1F9BA63}" destId="{F6F110E2-2756-4A00-8E89-C3D17285A17A}" srcOrd="0" destOrd="0" presId="urn:microsoft.com/office/officeart/2008/layout/LinedList"/>
    <dgm:cxn modelId="{907F6AAC-65C0-4F8C-BC20-3D5E061D5C53}" type="presOf" srcId="{9FBD118E-C088-4305-870B-BC22D47ECA5B}" destId="{954CA1F8-BCA2-4889-8D4A-BB5EDEC0F693}" srcOrd="0" destOrd="0" presId="urn:microsoft.com/office/officeart/2008/layout/LinedList"/>
    <dgm:cxn modelId="{576BA9D0-1D96-4BC4-B3C7-B23B3FE9F710}" srcId="{6CD85FC8-6ED5-45B4-ABDC-867683FBF057}" destId="{CD40C860-C4C3-41BB-BEDC-9F16C1F9BA63}" srcOrd="2" destOrd="0" parTransId="{DC682EED-E78B-47A9-A2C9-6C224E94A647}" sibTransId="{52E169E7-9BCC-4404-8F7A-0D90D7C5A33A}"/>
    <dgm:cxn modelId="{F04D2DDC-9D0C-4628-902D-6C3A8F451752}" srcId="{6CD85FC8-6ED5-45B4-ABDC-867683FBF057}" destId="{9FBD118E-C088-4305-870B-BC22D47ECA5B}" srcOrd="1" destOrd="0" parTransId="{1832D705-743B-405F-86D9-B68CAA5DA55D}" sibTransId="{96A20CDB-3E54-4B0C-B148-4B72A9ADB36F}"/>
    <dgm:cxn modelId="{296CF7F3-56E9-44F4-8444-58FBE69A41E6}" type="presOf" srcId="{6CD85FC8-6ED5-45B4-ABDC-867683FBF057}" destId="{3C6C4E74-B24A-4A36-B4AC-D2248F49C0E3}" srcOrd="0" destOrd="0" presId="urn:microsoft.com/office/officeart/2008/layout/LinedList"/>
    <dgm:cxn modelId="{521810C8-91E0-4635-B9AA-EEC99F3DD73C}" type="presParOf" srcId="{3C6C4E74-B24A-4A36-B4AC-D2248F49C0E3}" destId="{6F88DFD3-52B3-45B5-9EA9-FD6B725C65F8}" srcOrd="0" destOrd="0" presId="urn:microsoft.com/office/officeart/2008/layout/LinedList"/>
    <dgm:cxn modelId="{A3E2FEBA-27D1-44C6-AA4F-D1A71E7CD975}" type="presParOf" srcId="{3C6C4E74-B24A-4A36-B4AC-D2248F49C0E3}" destId="{C5B2BA35-1005-4D6D-B618-197E9930144F}" srcOrd="1" destOrd="0" presId="urn:microsoft.com/office/officeart/2008/layout/LinedList"/>
    <dgm:cxn modelId="{4958E01A-3B5D-4638-80C0-B429A83F76ED}" type="presParOf" srcId="{C5B2BA35-1005-4D6D-B618-197E9930144F}" destId="{D12C15C4-50BD-4167-9496-E3D6E2ADAB55}" srcOrd="0" destOrd="0" presId="urn:microsoft.com/office/officeart/2008/layout/LinedList"/>
    <dgm:cxn modelId="{D615E1C1-2651-4A5F-8956-5DEE94FBF92A}" type="presParOf" srcId="{C5B2BA35-1005-4D6D-B618-197E9930144F}" destId="{785350D6-29E7-4B26-B48E-E3380D2934F2}" srcOrd="1" destOrd="0" presId="urn:microsoft.com/office/officeart/2008/layout/LinedList"/>
    <dgm:cxn modelId="{9B45AA1A-118F-4605-98A4-721555033C5B}" type="presParOf" srcId="{3C6C4E74-B24A-4A36-B4AC-D2248F49C0E3}" destId="{916F7EB8-31C7-4C7A-A186-178B8B4A4EF6}" srcOrd="2" destOrd="0" presId="urn:microsoft.com/office/officeart/2008/layout/LinedList"/>
    <dgm:cxn modelId="{C6641C0F-5CB7-4F07-B304-13D5084F56E6}" type="presParOf" srcId="{3C6C4E74-B24A-4A36-B4AC-D2248F49C0E3}" destId="{9E655354-05F7-483D-8864-147237447C93}" srcOrd="3" destOrd="0" presId="urn:microsoft.com/office/officeart/2008/layout/LinedList"/>
    <dgm:cxn modelId="{F9649501-F592-4D71-AF43-F896CAE9D169}" type="presParOf" srcId="{9E655354-05F7-483D-8864-147237447C93}" destId="{954CA1F8-BCA2-4889-8D4A-BB5EDEC0F693}" srcOrd="0" destOrd="0" presId="urn:microsoft.com/office/officeart/2008/layout/LinedList"/>
    <dgm:cxn modelId="{0C9D20E3-D314-48AB-ADE9-2E26D6AA9DDD}" type="presParOf" srcId="{9E655354-05F7-483D-8864-147237447C93}" destId="{0D9A4661-7CE6-43D0-B2F8-B2CB48A403B3}" srcOrd="1" destOrd="0" presId="urn:microsoft.com/office/officeart/2008/layout/LinedList"/>
    <dgm:cxn modelId="{6BE82541-BC2A-495D-85C7-87EF1B35DA19}" type="presParOf" srcId="{3C6C4E74-B24A-4A36-B4AC-D2248F49C0E3}" destId="{7DA1DD6B-22A0-439D-861A-6A3BD2ACDF04}" srcOrd="4" destOrd="0" presId="urn:microsoft.com/office/officeart/2008/layout/LinedList"/>
    <dgm:cxn modelId="{11A0CBBB-E7F5-4D18-93D2-52C70869F8C9}" type="presParOf" srcId="{3C6C4E74-B24A-4A36-B4AC-D2248F49C0E3}" destId="{33FFA387-6DD6-46EB-912D-4E38470CD851}" srcOrd="5" destOrd="0" presId="urn:microsoft.com/office/officeart/2008/layout/LinedList"/>
    <dgm:cxn modelId="{A600FF8F-E3CF-42BE-92FD-8875061A434E}" type="presParOf" srcId="{33FFA387-6DD6-46EB-912D-4E38470CD851}" destId="{F6F110E2-2756-4A00-8E89-C3D17285A17A}" srcOrd="0" destOrd="0" presId="urn:microsoft.com/office/officeart/2008/layout/LinedList"/>
    <dgm:cxn modelId="{748238C7-9B7D-4B7D-BD68-BD2D42232AC1}" type="presParOf" srcId="{33FFA387-6DD6-46EB-912D-4E38470CD851}" destId="{783F71AD-D1A6-4AC2-BBAD-02E4E81B49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8DFD3-52B3-45B5-9EA9-FD6B725C65F8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C15C4-50BD-4167-9496-E3D6E2ADAB55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 dirty="0"/>
            <a:t>HEAT CRAMPS</a:t>
          </a:r>
          <a:r>
            <a:rPr lang="en-US" sz="2100" kern="1200" dirty="0">
              <a:sym typeface="Wingdings" panose="05000000000000000000" pitchFamily="2" charset="2"/>
            </a:rPr>
            <a:t></a:t>
          </a:r>
          <a:r>
            <a:rPr lang="en-US" sz="2100" kern="1200" dirty="0"/>
            <a:t> muscle spasms that result from loss of large amount of salt and water through exercise. </a:t>
          </a:r>
          <a:r>
            <a:rPr lang="en-US" sz="2100" b="1" kern="1200" dirty="0"/>
            <a:t>Heat cramps</a:t>
          </a:r>
          <a:r>
            <a:rPr lang="en-US" sz="2100" kern="1200" dirty="0"/>
            <a:t> are associated with </a:t>
          </a:r>
          <a:r>
            <a:rPr lang="en-US" sz="2100" b="1" kern="1200" dirty="0"/>
            <a:t>cramping</a:t>
          </a:r>
          <a:r>
            <a:rPr lang="en-US" sz="2100" kern="1200" dirty="0"/>
            <a:t> in the abdomen, arms and calves. This can be caused by inadequate consumption of fluids or electrolytes.</a:t>
          </a:r>
        </a:p>
      </dsp:txBody>
      <dsp:txXfrm>
        <a:off x="0" y="2492"/>
        <a:ext cx="6492875" cy="1700138"/>
      </dsp:txXfrm>
    </dsp:sp>
    <dsp:sp modelId="{916F7EB8-31C7-4C7A-A186-178B8B4A4EF6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CA1F8-BCA2-4889-8D4A-BB5EDEC0F693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 dirty="0"/>
            <a:t>HEAT EXHAUSTION</a:t>
          </a:r>
          <a:r>
            <a:rPr lang="en-US" sz="2100" kern="1200" dirty="0">
              <a:sym typeface="Wingdings" panose="05000000000000000000" pitchFamily="2" charset="2"/>
            </a:rPr>
            <a:t></a:t>
          </a:r>
          <a:r>
            <a:rPr lang="en-US" sz="2100" kern="1200" dirty="0"/>
            <a:t> a condition whose symptoms may include heavy sweating and a rapid pulse, a result of your body overheating. It's one of three </a:t>
          </a:r>
          <a:r>
            <a:rPr lang="en-US" sz="2100" b="1" kern="1200" dirty="0"/>
            <a:t>heat</a:t>
          </a:r>
          <a:r>
            <a:rPr lang="en-US" sz="2100" kern="1200" dirty="0"/>
            <a:t>-related syndromes, with </a:t>
          </a:r>
          <a:r>
            <a:rPr lang="en-US" sz="2100" b="1" kern="1200" dirty="0"/>
            <a:t>heat</a:t>
          </a:r>
          <a:r>
            <a:rPr lang="en-US" sz="2100" kern="1200" dirty="0"/>
            <a:t> cramps being the mildest and </a:t>
          </a:r>
          <a:r>
            <a:rPr lang="en-US" sz="2100" b="1" kern="1200" dirty="0"/>
            <a:t>heatstroke</a:t>
          </a:r>
          <a:r>
            <a:rPr lang="en-US" sz="2100" kern="1200" dirty="0"/>
            <a:t> being the most severe &amp; it is preventable</a:t>
          </a:r>
        </a:p>
      </dsp:txBody>
      <dsp:txXfrm>
        <a:off x="0" y="1702630"/>
        <a:ext cx="6492875" cy="1700138"/>
      </dsp:txXfrm>
    </dsp:sp>
    <dsp:sp modelId="{7DA1DD6B-22A0-439D-861A-6A3BD2ACDF04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110E2-2756-4A00-8E89-C3D17285A17A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 dirty="0"/>
            <a:t>HEAT STROKE</a:t>
          </a:r>
          <a:r>
            <a:rPr lang="en-US" sz="2100" kern="1200" dirty="0">
              <a:sym typeface="Wingdings" panose="05000000000000000000" pitchFamily="2" charset="2"/>
            </a:rPr>
            <a:t></a:t>
          </a:r>
          <a:r>
            <a:rPr lang="en-US" sz="2100" kern="1200" dirty="0"/>
            <a:t> a condition marked by fever and often by unconsciousness, caused by failure of the body's temperature-regulating mechanism when exposed to excessively high temperatures.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DF4A-43BD-4859-B1E1-B12EC0EB0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46571-CC35-407E-8240-DEADD32FB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E46F-BD51-4413-870E-C880D309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7B13-508D-4E6B-A0D2-94B24862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CCCC1-9F6D-4726-AEE2-5BB38ED9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3F8B-4D45-4805-AABD-60CD8C09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5B159-764C-446A-A75D-84D0C285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122DE-98E5-43F5-B251-D07758A6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CC674-794B-42D1-998C-1842723B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F988E-8341-4ACC-A2E0-FEBC2472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A6C72-48E4-4F23-936F-767227F7B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90D4-99EB-43F4-9B79-B7CAE1BE4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DB0F-AAC1-4AFE-9BB9-544F0839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DFD39-9DA6-420A-BD2A-9DEA2A19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8A16D-C549-4B67-8806-5934482F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5336-69E7-4515-ACC9-99F3168E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8BD2B-181A-488C-B630-71ECBDD42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4DE32-6EBF-4B8A-8C60-CE3C63BB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93E1B-1E2D-4EBD-995B-9018E6AA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7220-E72E-400E-A728-B3DCC01D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2D1F-A1EE-4E0C-93E7-D6D2F240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0D300-DFD6-414C-9BAB-26B708D39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A1D1-32CE-411E-AB34-BFA7509D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6BBCD-06F2-4AEE-AF38-7A2262E1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0834D-8C4F-44E5-A669-8C344998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8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D255-284B-4492-872A-E3DEBF0E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D1B5D-6DFD-43DE-B49A-2D50148FB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B2C60-7682-4F09-BF4B-EACF2A05B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DB0B0-6AE7-4F19-9984-1EEEFB4F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317C0-C298-4852-9DB4-E48089C2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C1108-8B53-4561-B466-3D42DFBE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BC94-FE85-489F-8706-311ADCAD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BEBD-F04B-4A25-80C6-10C661381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44A9D-9F8E-4CA9-99F0-D0F7B5E09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D01A6-8B36-448C-A272-F9366FA8D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ACE66-C40B-4A52-BE4C-63972B1E3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A605B-B454-4CA9-BDEE-B17800DD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0640A-E563-47AA-8E1C-FBFDD0C0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558F7-9865-4855-9891-D1C47FBE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CF2A-465E-4540-98AA-244E7F29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49AAF-69BA-4F71-AA6F-2BD2AC1A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DF001-3244-4CFF-B690-01BEAA79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4779E-AE66-4767-824D-16F0751A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A6C44-55D5-4542-A4E8-BE4D515C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D4D70-4F7D-46D5-BB48-5A07935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D5B10-243D-4D55-8BE0-5C126498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3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F362-77C3-44E4-9BD6-F2E9DE07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C32A-685D-4863-BFC6-2EA1EEF3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05C97-738A-4A23-82DB-5DDCE11CA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013D-7F7C-428F-8250-6F73A4FE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3CD77-F979-4161-A683-ADD7AF68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0AE82-0388-415E-AA4C-093BA4B4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5A71-094A-4288-B02B-801B6DEF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997F1-4E69-418A-B991-CF0C65347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204AF-4EBD-44B9-9721-9EC101E7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7AA2B-7910-415D-BF87-40C25388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44FA7-B1A9-46F5-B048-961B7A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53606-20E5-4CC0-9E8C-507CF631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7BF8D-6C7B-4AC8-967E-3AD59A0E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F5B16-F87E-4897-9BC6-06C20A0FD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1FDD3-9ABB-418A-80D5-1E0877DEA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42BB-C31C-4C59-8B95-86C01AA06826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21F18-31EE-442E-95F7-6FA9486C9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5DBF-9E15-47E3-8AC5-E782B72B8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90C7-C904-4FFF-B88A-59C40E0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8545F9-08BF-41F9-80FA-844571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PERSONAL FITNESS LESSON #6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D73A6-3F24-463D-BFD8-1EF5C6941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COMMON INJURIES AND ILLNESSES FROM TRAINING</a:t>
            </a:r>
          </a:p>
        </p:txBody>
      </p:sp>
    </p:spTree>
    <p:extLst>
      <p:ext uri="{BB962C8B-B14F-4D97-AF65-F5344CB8AC3E}">
        <p14:creationId xmlns:p14="http://schemas.microsoft.com/office/powerpoint/2010/main" val="48106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88D9B3-5749-499D-BBE5-E0481381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Injury Prevention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D22B2-FDA0-41AD-B0EB-9E603E14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63236"/>
            <a:ext cx="5306084" cy="633152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Warm-up and cool down (a must before and after a workout)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Listen to your body… pain = STOP!!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Wear good shoes for the training that you are doing (look at the shoes and what they are actually made for)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Wear the appropriate clothing for training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 what do you think I mean by this?</a:t>
            </a:r>
          </a:p>
          <a:p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Hydrate.. Appropriately!!</a:t>
            </a:r>
          </a:p>
          <a:p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Eat properly for your training</a:t>
            </a:r>
          </a:p>
          <a:p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Know your limits if you don’t you won’t be able to keep up with your training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Go to a doctor if you are in pain and it doesn’t get any better!</a:t>
            </a:r>
          </a:p>
        </p:txBody>
      </p:sp>
    </p:spTree>
    <p:extLst>
      <p:ext uri="{BB962C8B-B14F-4D97-AF65-F5344CB8AC3E}">
        <p14:creationId xmlns:p14="http://schemas.microsoft.com/office/powerpoint/2010/main" val="280063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A7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53E4-7CC0-4114-9CF2-10A58FE9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What is muscle balance and why it is so important?</a:t>
            </a: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14E158B-90C2-442F-9DB7-8D26D86C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7" t="16759" r="20434" b="26972"/>
          <a:stretch/>
        </p:blipFill>
        <p:spPr>
          <a:xfrm>
            <a:off x="1149926" y="413380"/>
            <a:ext cx="5638800" cy="35448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7274-CB33-4778-9E9C-B7016A4AE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It will help reduce the chance of injuries!</a:t>
            </a:r>
          </a:p>
          <a:p>
            <a:r>
              <a:rPr lang="en-US" dirty="0">
                <a:solidFill>
                  <a:srgbClr val="FFFFFF"/>
                </a:solidFill>
              </a:rPr>
              <a:t>Having an equal amount of muscle on each side of a joint is important to avoid the chance of an injury</a:t>
            </a:r>
          </a:p>
        </p:txBody>
      </p:sp>
    </p:spTree>
    <p:extLst>
      <p:ext uri="{BB962C8B-B14F-4D97-AF65-F5344CB8AC3E}">
        <p14:creationId xmlns:p14="http://schemas.microsoft.com/office/powerpoint/2010/main" val="359271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270015-3758-4F3A-BA0D-1E800311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Heat Illness and Training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9A32A9-2083-45B1-AE80-96BE4A0C2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737872"/>
              </p:ext>
            </p:extLst>
          </p:nvPr>
        </p:nvGraphicFramePr>
        <p:xfrm>
          <a:off x="5010742" y="876299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6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2FCF8-9B0D-4326-B875-BDD29512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you should do with each heat illness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726243-1766-41B5-BCE5-FD28C8F90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297296"/>
            <a:ext cx="7000920" cy="5145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9367F-21AF-4E2E-A856-7A4C20B8A055}"/>
              </a:ext>
            </a:extLst>
          </p:cNvPr>
          <p:cNvSpPr txBox="1"/>
          <p:nvPr/>
        </p:nvSpPr>
        <p:spPr>
          <a:xfrm>
            <a:off x="2013557" y="5837429"/>
            <a:ext cx="1012767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Heat Cramps: Hard tense muscles… cramps that begin suddenly in the hands, calves or feet</a:t>
            </a:r>
          </a:p>
          <a:p>
            <a:pPr algn="ctr"/>
            <a:r>
              <a:rPr lang="en-US" sz="2100" b="1" dirty="0"/>
              <a:t>- </a:t>
            </a:r>
            <a:r>
              <a:rPr lang="en-US" sz="2100" b="1" u="sng" dirty="0"/>
              <a:t>What to do </a:t>
            </a:r>
            <a:r>
              <a:rPr lang="en-US" sz="2100" b="1" dirty="0">
                <a:sym typeface="Wingdings" panose="05000000000000000000" pitchFamily="2" charset="2"/>
              </a:rPr>
              <a:t> Move to a cooler or area with AC and sip water slowly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18911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2B3C-BCCE-499D-BC82-93DA979C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Preventing Heat Stroke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C333022-3569-44C3-B658-41711D09F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801" y="2519363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49C3-9155-467D-BF93-9951C23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1" y="304799"/>
            <a:ext cx="8562108" cy="6677891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Wear </a:t>
            </a:r>
            <a:r>
              <a:rPr lang="en-US" sz="1800" b="1" dirty="0" err="1"/>
              <a:t>loosefitting</a:t>
            </a:r>
            <a:r>
              <a:rPr lang="en-US" sz="1800" b="1" dirty="0"/>
              <a:t>, lightweight clothing</a:t>
            </a:r>
            <a:r>
              <a:rPr lang="en-US" sz="1600" b="1" dirty="0"/>
              <a:t>.</a:t>
            </a:r>
            <a:r>
              <a:rPr lang="en-US" sz="1600" dirty="0"/>
              <a:t> Wearing excess clothing or clothing that fits tightly won't allow your body to cool properly.</a:t>
            </a:r>
          </a:p>
          <a:p>
            <a:r>
              <a:rPr lang="en-US" sz="1800" b="1" dirty="0"/>
              <a:t>Protect against sunburn.</a:t>
            </a:r>
            <a:r>
              <a:rPr lang="en-US" sz="1800" dirty="0"/>
              <a:t> </a:t>
            </a:r>
            <a:r>
              <a:rPr lang="en-US" sz="1600" dirty="0"/>
              <a:t>Sunburn affects your body's ability to cool itself, so protect yourself outdoors with a wide-brimmed hat and sunglasses and use a broad-spectrum sunscreen with an SPF of at least 15. Apply sunscreen generously, and reapply every two hours — or more often if you're swimming or sweating.</a:t>
            </a:r>
          </a:p>
          <a:p>
            <a:r>
              <a:rPr lang="en-US" sz="1800" b="1" dirty="0"/>
              <a:t>Drink plenty of fluids.</a:t>
            </a:r>
            <a:r>
              <a:rPr lang="en-US" sz="1800" dirty="0"/>
              <a:t> </a:t>
            </a:r>
            <a:r>
              <a:rPr lang="en-US" sz="1600" dirty="0"/>
              <a:t>Staying hydrated will help your body sweat and maintain a normal body temperature.</a:t>
            </a:r>
          </a:p>
          <a:p>
            <a:r>
              <a:rPr lang="en-US" sz="1800" b="1" dirty="0"/>
              <a:t>Take extra precautions with certain medications</a:t>
            </a:r>
            <a:r>
              <a:rPr lang="en-US" sz="1600" b="1" dirty="0"/>
              <a:t>.</a:t>
            </a:r>
            <a:r>
              <a:rPr lang="en-US" sz="1600" dirty="0"/>
              <a:t> Be on the lookout for heat-related problems if you take medications that can affect your body's ability to stay hydrated and dissipate heat.</a:t>
            </a:r>
          </a:p>
          <a:p>
            <a:r>
              <a:rPr lang="en-US" sz="1800" b="1" dirty="0"/>
              <a:t>Never leave anyone in a parked car.</a:t>
            </a:r>
            <a:r>
              <a:rPr lang="en-US" sz="1800" dirty="0"/>
              <a:t> </a:t>
            </a:r>
            <a:r>
              <a:rPr lang="en-US" sz="1600" dirty="0"/>
              <a:t>This is a common cause of heat-related deaths in children. When parked in the sun, the temperature in your car can rise 20 degrees F (more than 6.7 C) in 10 minutes.</a:t>
            </a:r>
          </a:p>
          <a:p>
            <a:r>
              <a:rPr lang="en-US" sz="1800" b="1" dirty="0"/>
              <a:t>Take it easy during the hottest parts of the day</a:t>
            </a:r>
            <a:r>
              <a:rPr lang="en-US" sz="1600" b="1" dirty="0"/>
              <a:t>.</a:t>
            </a:r>
            <a:r>
              <a:rPr lang="en-US" sz="1600" dirty="0"/>
              <a:t> If you can't avoid strenuous activity in hot weather, drink fluids and rest frequently in a cool spot. Try to schedule exercise or physical labor for cooler parts of the day, such as early morning or evening.</a:t>
            </a:r>
          </a:p>
          <a:p>
            <a:r>
              <a:rPr lang="en-US" sz="1800" b="1" dirty="0"/>
              <a:t>Get acclimated.</a:t>
            </a:r>
            <a:r>
              <a:rPr lang="en-US" sz="1800" dirty="0"/>
              <a:t> </a:t>
            </a:r>
            <a:r>
              <a:rPr lang="en-US" sz="1600" dirty="0"/>
              <a:t>Limit time spent working or exercising in heat until you're conditioned to it. People who are not used to hot weather are especially susceptible to heat-related illness. It can take several weeks for your body to adjust to hot weather.</a:t>
            </a:r>
          </a:p>
          <a:p>
            <a:r>
              <a:rPr lang="en-US" sz="1800" b="1" dirty="0"/>
              <a:t>Be cautious if you're at increased risk</a:t>
            </a:r>
            <a:r>
              <a:rPr lang="en-US" sz="1600" b="1" dirty="0"/>
              <a:t>.</a:t>
            </a:r>
            <a:r>
              <a:rPr lang="en-US" sz="1600" dirty="0"/>
              <a:t> If you take medications or have a condition that increases your risk of heat-related problems, avoid the heat and act quickly if you notice symptoms of overheating. If you participate in a strenuous sporting event or activity in hot weather, make sure there are medical services available in case of a heat emergency.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683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09DF7-5D62-4433-B486-E3FFB236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758" y="396603"/>
            <a:ext cx="4977976" cy="1454051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000000"/>
                </a:solidFill>
              </a:rPr>
              <a:t>Cold Weather Illnesses while Training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device, thermometer, gauge&#10;&#10;Description generated with very high confidence">
            <a:extLst>
              <a:ext uri="{FF2B5EF4-FFF2-40B4-BE49-F238E27FC236}">
                <a16:creationId xmlns:a16="http://schemas.microsoft.com/office/drawing/2014/main" id="{AD813DFE-A44F-4729-9AFD-7C57E3F15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36464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6E03-D3E6-4F77-BEAD-05A4BC92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859" y="1322868"/>
            <a:ext cx="6530905" cy="5950768"/>
          </a:xfrm>
        </p:spPr>
        <p:txBody>
          <a:bodyPr anchor="ctr">
            <a:normAutofit/>
          </a:bodyPr>
          <a:lstStyle/>
          <a:p>
            <a:r>
              <a:rPr lang="en-US" sz="2000" u="sng" dirty="0">
                <a:solidFill>
                  <a:srgbClr val="000000"/>
                </a:solidFill>
              </a:rPr>
              <a:t>FROSBITE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</a:rPr>
              <a:t>A condition in which skin and the tissue just below the skin freeze.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Sensory: </a:t>
            </a:r>
            <a:r>
              <a:rPr lang="en-US" sz="1800" dirty="0">
                <a:solidFill>
                  <a:srgbClr val="000000"/>
                </a:solidFill>
              </a:rPr>
              <a:t>pins and needles, reduced sensation of touch, skin burning sensation, or stinging sensation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Skin: </a:t>
            </a:r>
            <a:r>
              <a:rPr lang="en-US" sz="1800" dirty="0">
                <a:solidFill>
                  <a:srgbClr val="000000"/>
                </a:solidFill>
              </a:rPr>
              <a:t>blue skin from poor circulation or redness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Also common: </a:t>
            </a:r>
            <a:r>
              <a:rPr lang="en-US" sz="1800" dirty="0">
                <a:solidFill>
                  <a:srgbClr val="000000"/>
                </a:solidFill>
              </a:rPr>
              <a:t>blistering, feeling cold, or waxy skin</a:t>
            </a: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r>
              <a:rPr lang="en-US" sz="2000" u="sng" dirty="0">
                <a:solidFill>
                  <a:srgbClr val="000000"/>
                </a:solidFill>
              </a:rPr>
              <a:t>HYPOTHERMIA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</a:rPr>
              <a:t>the condition of having an abnormally low body temperature, typically one that is dangerously low.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First stage: </a:t>
            </a:r>
            <a:r>
              <a:rPr lang="en-US" sz="1800" dirty="0">
                <a:solidFill>
                  <a:srgbClr val="000000"/>
                </a:solidFill>
              </a:rPr>
              <a:t>shivering, reduced circulation;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Second stage: </a:t>
            </a:r>
            <a:r>
              <a:rPr lang="en-US" sz="1800" dirty="0">
                <a:solidFill>
                  <a:srgbClr val="000000"/>
                </a:solidFill>
              </a:rPr>
              <a:t>slow, weak pulse, slowed breathing, lack of co-ordination, irritability, confusion and sleepy behavior;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Advanced stage: </a:t>
            </a:r>
            <a:r>
              <a:rPr lang="en-US" sz="1800" dirty="0">
                <a:solidFill>
                  <a:srgbClr val="000000"/>
                </a:solidFill>
              </a:rPr>
              <a:t>slow, weak or absent respiration and pulse.</a:t>
            </a: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3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7220-51D1-4696-A392-6ACAFDDA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Preventing Hypothermia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6B80-89E1-4711-8756-A185D9C8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Autofit/>
          </a:bodyPr>
          <a:lstStyle/>
          <a:p>
            <a:r>
              <a:rPr lang="en-US" sz="2400" dirty="0"/>
              <a:t>Staying warm in cold weather. Before step out into cold air, remember the advice that follows with the simple acronym COLD — </a:t>
            </a:r>
          </a:p>
          <a:p>
            <a:pPr lvl="1"/>
            <a:r>
              <a:rPr lang="en-US" dirty="0"/>
              <a:t>Cover</a:t>
            </a:r>
          </a:p>
          <a:p>
            <a:pPr lvl="1"/>
            <a:r>
              <a:rPr lang="en-US" dirty="0"/>
              <a:t>Overexertion</a:t>
            </a:r>
          </a:p>
          <a:p>
            <a:pPr lvl="1"/>
            <a:r>
              <a:rPr lang="en-US" dirty="0"/>
              <a:t>Layers</a:t>
            </a:r>
          </a:p>
          <a:p>
            <a:pPr lvl="1"/>
            <a:r>
              <a:rPr lang="en-US" dirty="0"/>
              <a:t>Dry</a:t>
            </a:r>
          </a:p>
          <a:p>
            <a:r>
              <a:rPr lang="en-US" sz="2400" dirty="0"/>
              <a:t>Cover. Wear a hat or other protective covering to </a:t>
            </a:r>
            <a:r>
              <a:rPr lang="en-US" sz="2400" b="1" dirty="0"/>
              <a:t>prevent</a:t>
            </a:r>
            <a:r>
              <a:rPr lang="en-US" sz="2400" dirty="0"/>
              <a:t> body heat from escaping from your head, face and neck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E5219-9129-4AE3-88E4-97C040B77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7" r="2" b="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545D2-4C1E-4861-8A30-A2E7C9DE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B9F57-AE52-4625-A542-7F22CD38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got your attention the most??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DAAC-1EFD-4C15-8AC9-B0EE77B0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59E80-664C-4B67-89F6-6103667B9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17927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u="sng" dirty="0"/>
              <a:t>CHRONIC INJURIES</a:t>
            </a:r>
            <a:r>
              <a:rPr lang="en-US" sz="3200" dirty="0"/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95EF9E-E2B7-4270-9D24-C6E3FD566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436" y="2241839"/>
            <a:ext cx="5157787" cy="3684588"/>
          </a:xfrm>
        </p:spPr>
        <p:txBody>
          <a:bodyPr/>
          <a:lstStyle/>
          <a:p>
            <a:r>
              <a:rPr lang="en-US" dirty="0"/>
              <a:t>An injury that results from overuse or training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Shin splints and stress fractures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61C868-2CE7-430C-9E04-9A85ED871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17927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u="sng" dirty="0"/>
              <a:t>ACUTE INJURIES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DB7774-D60F-4C14-8C39-60C6D3BF0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241839"/>
            <a:ext cx="5183188" cy="3684588"/>
          </a:xfrm>
        </p:spPr>
        <p:txBody>
          <a:bodyPr/>
          <a:lstStyle/>
          <a:p>
            <a:r>
              <a:rPr lang="en-US" dirty="0"/>
              <a:t>Result from an accident that occurs while participating in an activity or just by coincidence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Ankle sprain, muscle strain and breaking a bone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5AD28-D9E2-442F-96FA-52CDD64B8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0" t="15966" b="11537"/>
          <a:stretch/>
        </p:blipFill>
        <p:spPr>
          <a:xfrm>
            <a:off x="1080653" y="4084133"/>
            <a:ext cx="4231651" cy="2390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7D6C3-31FF-436B-B491-1F500736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25" y="4470003"/>
            <a:ext cx="4647139" cy="20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5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7EE200-562E-42C3-AFF4-7C7C0699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sz="6000" b="1" dirty="0"/>
              <a:t>Ligaments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06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clothing&#10;&#10;Description generated with high confidence">
            <a:extLst>
              <a:ext uri="{FF2B5EF4-FFF2-40B4-BE49-F238E27FC236}">
                <a16:creationId xmlns:a16="http://schemas.microsoft.com/office/drawing/2014/main" id="{E4A9619A-A6BF-45BC-B63E-804899D1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40" y="803049"/>
            <a:ext cx="2421328" cy="2470743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024CF-6360-4691-9E14-47202FDDA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3522845"/>
            <a:ext cx="3026663" cy="231539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0137DD-FABA-44A2-A4F8-F0D9CED0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US" sz="2400" dirty="0"/>
              <a:t>Tissues that connect the bone together </a:t>
            </a:r>
          </a:p>
          <a:p>
            <a:r>
              <a:rPr lang="en-US" sz="2400" dirty="0"/>
              <a:t>Common ligaments that get injured</a:t>
            </a:r>
          </a:p>
          <a:p>
            <a:pPr lvl="1"/>
            <a:r>
              <a:rPr lang="en-US" u="sng" dirty="0"/>
              <a:t>Anterior Cruciate Ligament</a:t>
            </a:r>
            <a:r>
              <a:rPr lang="en-US" dirty="0"/>
              <a:t>-</a:t>
            </a:r>
            <a:r>
              <a:rPr lang="en-US" u="sng" dirty="0"/>
              <a:t> </a:t>
            </a:r>
            <a:r>
              <a:rPr lang="en-US" dirty="0"/>
              <a:t>middle of the knee. It prevents the shin bone from sliding out in front of the thigh bone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u="sng" dirty="0"/>
              <a:t>Posterior Cruciate Ligament</a:t>
            </a:r>
            <a:r>
              <a:rPr lang="en-US" dirty="0"/>
              <a:t>-back</a:t>
            </a:r>
            <a:r>
              <a:rPr lang="en-US" u="sng" dirty="0"/>
              <a:t> </a:t>
            </a:r>
            <a:r>
              <a:rPr lang="en-US" dirty="0"/>
              <a:t>of the knee. It is one of several ligaments that connect the thighbone to the shinbone</a:t>
            </a:r>
          </a:p>
        </p:txBody>
      </p:sp>
    </p:spTree>
    <p:extLst>
      <p:ext uri="{BB962C8B-B14F-4D97-AF65-F5344CB8AC3E}">
        <p14:creationId xmlns:p14="http://schemas.microsoft.com/office/powerpoint/2010/main" val="199189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00830-28E5-4615-9BE2-037A9C68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/>
              <a:t>TENDONS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5B08-750E-44AC-BD02-5ADA5714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 dirty="0"/>
              <a:t>Tissues that connect muscles to bone</a:t>
            </a:r>
          </a:p>
          <a:p>
            <a:r>
              <a:rPr lang="en-US" sz="2400" dirty="0"/>
              <a:t>Common tendons which get injured:</a:t>
            </a:r>
          </a:p>
          <a:p>
            <a:pPr lvl="1"/>
            <a:r>
              <a:rPr lang="en-US" u="sng" dirty="0"/>
              <a:t>Patellar tendon- </a:t>
            </a:r>
            <a:r>
              <a:rPr lang="en-US" dirty="0"/>
              <a:t>connects knee cap to shin bone</a:t>
            </a:r>
          </a:p>
          <a:p>
            <a:pPr lvl="1"/>
            <a:r>
              <a:rPr lang="en-US" u="sng" dirty="0"/>
              <a:t>Achilles tendon- </a:t>
            </a:r>
            <a:r>
              <a:rPr lang="en-US" dirty="0"/>
              <a:t>connects the calf muscle to the heel</a:t>
            </a:r>
          </a:p>
        </p:txBody>
      </p:sp>
      <p:pic>
        <p:nvPicPr>
          <p:cNvPr id="5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D321EA30-A453-4330-8680-E83864BB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439307"/>
            <a:ext cx="4042409" cy="2021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557D9-22B0-4289-AE96-7873A61B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86" y="2828925"/>
            <a:ext cx="3190539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A4A3D-6920-4EA2-93B8-619DDA03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TENDINITIS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44815-526E-413C-B096-FBC8143E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1791275"/>
            <a:ext cx="3661831" cy="32956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3C96-938C-4CE7-9B4E-CCB15F83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03" y="1240316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Inflammation or irritation of a tendon.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It can occur ANYWHERE; but most common in the shoulder, elbow, wrist, hip, knee, foot or ankle.</a:t>
            </a:r>
          </a:p>
        </p:txBody>
      </p:sp>
    </p:spTree>
    <p:extLst>
      <p:ext uri="{BB962C8B-B14F-4D97-AF65-F5344CB8AC3E}">
        <p14:creationId xmlns:p14="http://schemas.microsoft.com/office/powerpoint/2010/main" val="293937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09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7D7D-69C6-4199-8B18-F65C5AAA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SPRAINS</a:t>
            </a:r>
          </a:p>
        </p:txBody>
      </p:sp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9833871-39DB-4CF7-992F-9302AB080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14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F6FA-9430-492B-85B7-502416E1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 stretching or tearing of ligaments, the fibrous tissue that connects bones and joints.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2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31AFC-1BDE-4318-AA93-1EB38A39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1407-3DDD-4A97-A2B5-9AB7868D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313" y="5665510"/>
            <a:ext cx="9426806" cy="71912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A stretching or tearing of muscle or a tissue connecting muscle to bone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CB1DA-D7C1-41D4-AE14-0D908F4F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06" y="643464"/>
            <a:ext cx="6551956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FF067-B1F2-4CB0-AC1B-5A7E4187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04336"/>
            <a:ext cx="11139854" cy="9820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Treatment of Injuries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RICE is a mnemonic for four elements of treatment for soft tissue injuries – an acronym for Rest, Ice, Compression and Elevation.</a:t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853E557-7D7F-4694-8A2B-B46FC1B87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861" y="307731"/>
            <a:ext cx="9575179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6F8162-C4F0-491A-A32F-77055D74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96" y="1412488"/>
            <a:ext cx="3194694" cy="4363844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Signs vs. Symptoms of Injuries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B2213-9877-491E-AEB5-516D7EB15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b="1" dirty="0"/>
              <a:t>SIGNS</a:t>
            </a:r>
          </a:p>
          <a:p>
            <a:pPr lvl="1"/>
            <a:r>
              <a:rPr lang="en-US" sz="2000" i="1" dirty="0"/>
              <a:t>Don’t ignore these…</a:t>
            </a:r>
          </a:p>
          <a:p>
            <a:pPr lvl="2"/>
            <a:r>
              <a:rPr lang="en-US" dirty="0"/>
              <a:t>Bruising</a:t>
            </a:r>
          </a:p>
          <a:p>
            <a:pPr lvl="2"/>
            <a:r>
              <a:rPr lang="en-US" dirty="0"/>
              <a:t>Swelling</a:t>
            </a:r>
          </a:p>
          <a:p>
            <a:pPr lvl="2"/>
            <a:r>
              <a:rPr lang="en-US" dirty="0"/>
              <a:t>Bleeding</a:t>
            </a:r>
          </a:p>
          <a:p>
            <a:pPr lvl="2"/>
            <a:r>
              <a:rPr lang="en-US" dirty="0"/>
              <a:t>Tenderness</a:t>
            </a:r>
          </a:p>
          <a:p>
            <a:pPr lvl="2"/>
            <a:r>
              <a:rPr lang="en-US" dirty="0"/>
              <a:t>Weakness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5BB10-97C6-4309-80C7-079BD357A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b="1" dirty="0"/>
              <a:t>SYMPTOMS</a:t>
            </a:r>
          </a:p>
          <a:p>
            <a:pPr lvl="1"/>
            <a:r>
              <a:rPr lang="en-US" sz="2000" i="1" dirty="0"/>
              <a:t>These will feel different than the signs…</a:t>
            </a:r>
          </a:p>
          <a:p>
            <a:pPr lvl="2"/>
            <a:r>
              <a:rPr lang="en-US" dirty="0"/>
              <a:t>Pain</a:t>
            </a:r>
          </a:p>
          <a:p>
            <a:pPr lvl="2"/>
            <a:r>
              <a:rPr lang="en-US" dirty="0"/>
              <a:t>Soreness</a:t>
            </a:r>
          </a:p>
        </p:txBody>
      </p:sp>
    </p:spTree>
    <p:extLst>
      <p:ext uri="{BB962C8B-B14F-4D97-AF65-F5344CB8AC3E}">
        <p14:creationId xmlns:p14="http://schemas.microsoft.com/office/powerpoint/2010/main" val="2959464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1064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PERSONAL FITNESS LESSON #6</vt:lpstr>
      <vt:lpstr>INJURIES</vt:lpstr>
      <vt:lpstr>Ligaments</vt:lpstr>
      <vt:lpstr>TENDONS</vt:lpstr>
      <vt:lpstr>TENDINITIS</vt:lpstr>
      <vt:lpstr>SPRAINS</vt:lpstr>
      <vt:lpstr>STRAINS</vt:lpstr>
      <vt:lpstr>Treatment of Injuries RICE is a mnemonic for four elements of treatment for soft tissue injuries – an acronym for Rest, Ice, Compression and Elevation. </vt:lpstr>
      <vt:lpstr>Signs vs. Symptoms of Injuries</vt:lpstr>
      <vt:lpstr>Injury Prevention</vt:lpstr>
      <vt:lpstr>What is muscle balance and why it is so important?</vt:lpstr>
      <vt:lpstr>Heat Illness and Training</vt:lpstr>
      <vt:lpstr>What you should do with each heat illness</vt:lpstr>
      <vt:lpstr>Preventing Heat Stroke</vt:lpstr>
      <vt:lpstr>Cold Weather Illnesses while Training</vt:lpstr>
      <vt:lpstr>Preventing Hypothermia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FITNESS LESSON #6</dc:title>
  <dc:creator>RABBERMAN, KERRI A</dc:creator>
  <cp:lastModifiedBy>RABBERMAN, KERRI A</cp:lastModifiedBy>
  <cp:revision>9</cp:revision>
  <dcterms:created xsi:type="dcterms:W3CDTF">2018-08-25T18:32:17Z</dcterms:created>
  <dcterms:modified xsi:type="dcterms:W3CDTF">2018-08-25T19:56:40Z</dcterms:modified>
</cp:coreProperties>
</file>